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0" r:id="rId1"/>
  </p:sldMasterIdLst>
  <p:notesMasterIdLst>
    <p:notesMasterId r:id="rId24"/>
  </p:notesMasterIdLst>
  <p:sldIdLst>
    <p:sldId id="256" r:id="rId2"/>
    <p:sldId id="257" r:id="rId3"/>
    <p:sldId id="268" r:id="rId4"/>
    <p:sldId id="258" r:id="rId5"/>
    <p:sldId id="259" r:id="rId6"/>
    <p:sldId id="273" r:id="rId7"/>
    <p:sldId id="277" r:id="rId8"/>
    <p:sldId id="278" r:id="rId9"/>
    <p:sldId id="279" r:id="rId10"/>
    <p:sldId id="280" r:id="rId11"/>
    <p:sldId id="281" r:id="rId12"/>
    <p:sldId id="276" r:id="rId13"/>
    <p:sldId id="282" r:id="rId14"/>
    <p:sldId id="283" r:id="rId15"/>
    <p:sldId id="284" r:id="rId16"/>
    <p:sldId id="274" r:id="rId17"/>
    <p:sldId id="285" r:id="rId18"/>
    <p:sldId id="286" r:id="rId19"/>
    <p:sldId id="287" r:id="rId20"/>
    <p:sldId id="288" r:id="rId21"/>
    <p:sldId id="261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6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3"/>
    <p:restoredTop sz="96327"/>
  </p:normalViewPr>
  <p:slideViewPr>
    <p:cSldViewPr snapToGrid="0" snapToObjects="1">
      <p:cViewPr>
        <p:scale>
          <a:sx n="148" d="100"/>
          <a:sy n="148" d="100"/>
        </p:scale>
        <p:origin x="-440" y="-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6CB59-081B-0E4E-9025-8653A41819CF}" type="datetimeFigureOut">
              <a:rPr lang="pt-PT" smtClean="0"/>
              <a:t>10/05/22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1AF17-90A1-A940-AE38-D7DBE9A9BF6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461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8972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7262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302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5877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887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8704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7532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5798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9332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275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214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0161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6623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9766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1AF17-90A1-A940-AE38-D7DBE9A9BF6E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05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970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4034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8794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0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8150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6180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AF17-90A1-A940-AE38-D7DBE9A9BF6E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90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CCB1C86-EBC4-CD4C-B401-9A28FA00488F}" type="datetime1">
              <a:rPr lang="pt-PT" smtClean="0"/>
              <a:t>10/05/22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61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6C25-85B2-A046-97AB-A8EF95992684}" type="datetime1">
              <a:rPr lang="pt-PT" smtClean="0"/>
              <a:t>10/05/22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702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C98A-DEC6-404B-8B0D-C1BF8CFC5088}" type="datetime1">
              <a:rPr lang="pt-PT" smtClean="0"/>
              <a:t>10/05/22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59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82AC-2AED-2C4F-A7E4-28799B3BC85B}" type="datetime1">
              <a:rPr lang="pt-PT" smtClean="0"/>
              <a:t>10/05/22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272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ADB-1FED-3D40-AD5F-B77CB82CF83A}" type="datetime1">
              <a:rPr lang="pt-PT" smtClean="0"/>
              <a:t>10/05/22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90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E6E8-052E-624E-8045-7DB89F81AC69}" type="datetime1">
              <a:rPr lang="pt-PT" smtClean="0"/>
              <a:t>10/05/22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688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8264-7BAC-9843-A718-09DBF5BAF937}" type="datetime1">
              <a:rPr lang="pt-PT" smtClean="0"/>
              <a:t>10/05/22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677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62AF-0D2E-C143-B675-7E7A87FDE27B}" type="datetime1">
              <a:rPr lang="pt-PT" smtClean="0"/>
              <a:t>10/05/22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135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F793-5CB5-9347-9B2A-1F556CE9C20A}" type="datetime1">
              <a:rPr lang="pt-PT" smtClean="0"/>
              <a:t>10/05/22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190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8C3C-62F7-4140-8B07-1F78382FD69F}" type="datetime1">
              <a:rPr lang="pt-PT" smtClean="0"/>
              <a:t>10/05/22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686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ED9C-01FF-134E-B634-95448231D4B4}" type="datetime1">
              <a:rPr lang="pt-PT" smtClean="0"/>
              <a:t>10/05/22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4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9E82386-4D5E-FC4A-A577-9DC37BFDE4C0}" type="datetime1">
              <a:rPr lang="pt-PT" smtClean="0"/>
              <a:t>10/05/22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36DCA94-B94C-4642-B379-422F48EE9D38}" type="slidenum">
              <a:rPr lang="pt-PT" smtClean="0"/>
              <a:t>‹nº›</a:t>
            </a:fld>
            <a:endParaRPr lang="pt-P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39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E47667-8CE3-466C-B745-9411E1CE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F44D33-97EB-4277-B538-B458E3FD1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258" y="620720"/>
            <a:ext cx="7315732" cy="55931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B75B78-DD5E-A549-9297-E712844A3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2359" y="3232085"/>
            <a:ext cx="6420707" cy="1656784"/>
          </a:xfrm>
        </p:spPr>
        <p:txBody>
          <a:bodyPr anchor="b">
            <a:noAutofit/>
          </a:bodyPr>
          <a:lstStyle/>
          <a:p>
            <a:pPr algn="l"/>
            <a:r>
              <a:rPr lang="pt-PT" sz="4800" b="1" i="1" cap="none" spc="0" dirty="0"/>
              <a:t>APRENDIZAGEM E DECISÃO INTELIGENTES</a:t>
            </a:r>
            <a:endParaRPr lang="pt-PT" sz="4800" b="1" cap="none" spc="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534F52-E710-4998-921B-6147812C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946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0A23D-BBDB-4BEA-8515-A7D0DF9B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6334" y="620720"/>
            <a:ext cx="3425490" cy="55931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2374B9-BEDC-AF4D-ABBA-F8649BC6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839" y="1009483"/>
            <a:ext cx="1866900" cy="9271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A9CA528-FB77-904F-96F6-68F5465A5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866" y="4702168"/>
            <a:ext cx="2720423" cy="1429910"/>
          </a:xfrm>
        </p:spPr>
        <p:txBody>
          <a:bodyPr anchor="t">
            <a:normAutofit/>
          </a:bodyPr>
          <a:lstStyle/>
          <a:p>
            <a:r>
              <a:rPr lang="pt-PT" sz="1700" b="1" u="sng" dirty="0">
                <a:solidFill>
                  <a:schemeClr val="bg1"/>
                </a:solidFill>
              </a:rPr>
              <a:t>Grupo 12</a:t>
            </a:r>
          </a:p>
          <a:p>
            <a:r>
              <a:rPr lang="pt-PT" sz="1500" dirty="0">
                <a:solidFill>
                  <a:schemeClr val="bg1"/>
                </a:solidFill>
              </a:rPr>
              <a:t>Ana Filipa Murta (A93284)</a:t>
            </a:r>
          </a:p>
          <a:p>
            <a:r>
              <a:rPr lang="pt-PT" sz="1500" dirty="0">
                <a:solidFill>
                  <a:schemeClr val="bg1"/>
                </a:solidFill>
              </a:rPr>
              <a:t>Ana Paula Henriques (A93268)</a:t>
            </a:r>
          </a:p>
          <a:p>
            <a:r>
              <a:rPr lang="pt-PT" sz="1500" dirty="0">
                <a:solidFill>
                  <a:schemeClr val="bg1"/>
                </a:solidFill>
              </a:rPr>
              <a:t>Rui Pedro Coelho (A58898)</a:t>
            </a:r>
          </a:p>
          <a:p>
            <a:r>
              <a:rPr lang="pt-PT" sz="1500" dirty="0">
                <a:solidFill>
                  <a:schemeClr val="bg1"/>
                </a:solidFill>
              </a:rPr>
              <a:t>Tiago Carneiro (A93207)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E53DC434-15EC-D744-90AE-33702D6113CE}"/>
              </a:ext>
            </a:extLst>
          </p:cNvPr>
          <p:cNvSpPr txBox="1">
            <a:spLocks/>
          </p:cNvSpPr>
          <p:nvPr/>
        </p:nvSpPr>
        <p:spPr>
          <a:xfrm>
            <a:off x="7795601" y="2246943"/>
            <a:ext cx="4086952" cy="1283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600" dirty="0">
                <a:solidFill>
                  <a:schemeClr val="bg1"/>
                </a:solidFill>
              </a:rPr>
              <a:t>Licenciatura em Engenharia Informática</a:t>
            </a:r>
          </a:p>
          <a:p>
            <a:pPr algn="ctr"/>
            <a:r>
              <a:rPr lang="pt-PT" sz="1400" dirty="0">
                <a:solidFill>
                  <a:schemeClr val="bg1"/>
                </a:solidFill>
              </a:rPr>
              <a:t>maio, 2022</a:t>
            </a:r>
          </a:p>
        </p:txBody>
      </p:sp>
    </p:spTree>
    <p:extLst>
      <p:ext uri="{BB962C8B-B14F-4D97-AF65-F5344CB8AC3E}">
        <p14:creationId xmlns:p14="http://schemas.microsoft.com/office/powerpoint/2010/main" val="211057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6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10</a:t>
            </a:fld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077306" y="5833939"/>
            <a:ext cx="403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10 – Modelo 6: árvores de decisão com </a:t>
            </a:r>
            <a:r>
              <a:rPr lang="en-PT" sz="1200" i="1" dirty="0"/>
              <a:t>feature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69FE0-EC6F-9F91-99F7-0C58D1225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91" y="2246678"/>
            <a:ext cx="8440615" cy="35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7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11</a:t>
            </a:fld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077306" y="5833939"/>
            <a:ext cx="403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11 – Modelo 7: </a:t>
            </a:r>
            <a:r>
              <a:rPr lang="en-PT" sz="1200" i="1" dirty="0"/>
              <a:t>random forest </a:t>
            </a:r>
            <a:r>
              <a:rPr lang="en-PT" sz="1200" dirty="0"/>
              <a:t>com </a:t>
            </a:r>
            <a:r>
              <a:rPr lang="en-PT" sz="1200" i="1" dirty="0"/>
              <a:t>feature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C9C85-67C2-33AB-BA48-9308D475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652" y="2131612"/>
            <a:ext cx="8114689" cy="37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dos modelos de ml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12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2BEC6-09D5-DC7C-580E-966EC9155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877" y="2603684"/>
            <a:ext cx="6750245" cy="2401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57DE21-D238-A2C3-BE6B-584557C6BA09}"/>
              </a:ext>
            </a:extLst>
          </p:cNvPr>
          <p:cNvSpPr txBox="1"/>
          <p:nvPr/>
        </p:nvSpPr>
        <p:spPr>
          <a:xfrm>
            <a:off x="4132695" y="5004874"/>
            <a:ext cx="392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12 – </a:t>
            </a:r>
            <a:r>
              <a:rPr lang="en-GB" sz="1200" dirty="0" err="1"/>
              <a:t>Precisão</a:t>
            </a:r>
            <a:r>
              <a:rPr lang="en-GB" sz="1200" dirty="0"/>
              <a:t> (%) dos </a:t>
            </a:r>
            <a:r>
              <a:rPr lang="en-GB" sz="1200" dirty="0" err="1"/>
              <a:t>modelos</a:t>
            </a:r>
            <a:r>
              <a:rPr lang="en-GB" sz="1200" dirty="0"/>
              <a:t> de ML </a:t>
            </a:r>
            <a:r>
              <a:rPr lang="en-GB" sz="1200" dirty="0" err="1"/>
              <a:t>desenvolvidos</a:t>
            </a:r>
            <a:r>
              <a:rPr lang="en-GB" sz="1200" dirty="0"/>
              <a:t>.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318053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 err="1"/>
              <a:t>Dataset</a:t>
            </a:r>
            <a:r>
              <a:rPr lang="pt-PT" i="1" dirty="0"/>
              <a:t> </a:t>
            </a:r>
            <a:r>
              <a:rPr lang="pt-PT" i="1" dirty="0" err="1"/>
              <a:t>salary</a:t>
            </a:r>
            <a:r>
              <a:rPr lang="pt-PT" i="1" dirty="0"/>
              <a:t> </a:t>
            </a:r>
            <a:r>
              <a:rPr lang="pt-PT" i="1" dirty="0" err="1"/>
              <a:t>classification</a:t>
            </a:r>
            <a:endParaRPr lang="pt-PT" i="1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13</a:t>
            </a:fld>
            <a:endParaRPr lang="pt-P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7DE21-D238-A2C3-BE6B-584557C6BA09}"/>
              </a:ext>
            </a:extLst>
          </p:cNvPr>
          <p:cNvSpPr txBox="1"/>
          <p:nvPr/>
        </p:nvSpPr>
        <p:spPr>
          <a:xfrm>
            <a:off x="4441443" y="4741517"/>
            <a:ext cx="330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13 – </a:t>
            </a:r>
            <a:r>
              <a:rPr lang="en-GB" sz="1200" dirty="0" err="1"/>
              <a:t>Excerto</a:t>
            </a:r>
            <a:r>
              <a:rPr lang="en-GB" sz="1200" dirty="0"/>
              <a:t> do </a:t>
            </a:r>
            <a:r>
              <a:rPr lang="en-GB" sz="1200" i="1" dirty="0"/>
              <a:t>dataset </a:t>
            </a:r>
            <a:r>
              <a:rPr lang="en-GB" sz="1200" i="1" dirty="0" err="1"/>
              <a:t>salary_classification</a:t>
            </a:r>
            <a:endParaRPr lang="en-PT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CFF04-905D-7659-16D5-D5113C54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90" y="2784479"/>
            <a:ext cx="10381620" cy="195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5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 err="1"/>
              <a:t>Salary</a:t>
            </a:r>
            <a:r>
              <a:rPr lang="pt-PT" i="1" dirty="0"/>
              <a:t> </a:t>
            </a:r>
            <a:r>
              <a:rPr lang="pt-PT" i="1" dirty="0" err="1"/>
              <a:t>classification</a:t>
            </a:r>
            <a:r>
              <a:rPr lang="pt-PT" i="1" dirty="0"/>
              <a:t>: </a:t>
            </a:r>
            <a:r>
              <a:rPr lang="pt-PT" i="1" dirty="0" err="1"/>
              <a:t>workflow</a:t>
            </a:r>
            <a:endParaRPr lang="pt-PT" i="1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14</a:t>
            </a:fld>
            <a:endParaRPr lang="pt-P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7DE21-D238-A2C3-BE6B-584557C6BA09}"/>
              </a:ext>
            </a:extLst>
          </p:cNvPr>
          <p:cNvSpPr txBox="1"/>
          <p:nvPr/>
        </p:nvSpPr>
        <p:spPr>
          <a:xfrm>
            <a:off x="5109287" y="5802310"/>
            <a:ext cx="1973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14 – </a:t>
            </a:r>
            <a:r>
              <a:rPr lang="en-GB" sz="1200" dirty="0"/>
              <a:t>KNIME </a:t>
            </a:r>
            <a:r>
              <a:rPr lang="en-GB" sz="1200" i="1" dirty="0"/>
              <a:t>workflow</a:t>
            </a:r>
            <a:endParaRPr lang="en-PT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DAEB5-334B-FF0C-54F9-7DED3FEC3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13" y="2066922"/>
            <a:ext cx="7697375" cy="37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3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preliminar dos dados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15</a:t>
            </a:fld>
            <a:endParaRPr lang="pt-P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7DE21-D238-A2C3-BE6B-584557C6BA09}"/>
              </a:ext>
            </a:extLst>
          </p:cNvPr>
          <p:cNvSpPr txBox="1"/>
          <p:nvPr/>
        </p:nvSpPr>
        <p:spPr>
          <a:xfrm>
            <a:off x="4655419" y="5802310"/>
            <a:ext cx="28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15 – </a:t>
            </a:r>
            <a:r>
              <a:rPr lang="en-GB" sz="1200" dirty="0" err="1"/>
              <a:t>Análise</a:t>
            </a:r>
            <a:r>
              <a:rPr lang="en-GB" sz="1200" dirty="0"/>
              <a:t> </a:t>
            </a:r>
            <a:r>
              <a:rPr lang="en-GB" sz="1200" dirty="0" err="1"/>
              <a:t>preliminar</a:t>
            </a:r>
            <a:r>
              <a:rPr lang="en-GB" sz="1200" dirty="0"/>
              <a:t> dos dados</a:t>
            </a:r>
            <a:endParaRPr lang="en-PT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A0AB7-6E85-DFCB-20EB-4A154BAA4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08" y="2181720"/>
            <a:ext cx="5978183" cy="36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4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16</a:t>
            </a:fld>
            <a:endParaRPr lang="pt-PT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813DFC0-3290-B94C-8FD6-36F22D67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Pré-processamento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E6BCB-6924-E1E1-DE0A-DA858EBD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798854"/>
            <a:ext cx="10744200" cy="1974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68ECD2-2A0D-96BA-42EF-56F7A090B6A5}"/>
              </a:ext>
            </a:extLst>
          </p:cNvPr>
          <p:cNvSpPr txBox="1"/>
          <p:nvPr/>
        </p:nvSpPr>
        <p:spPr>
          <a:xfrm>
            <a:off x="4655419" y="4773169"/>
            <a:ext cx="28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16 – </a:t>
            </a:r>
            <a:r>
              <a:rPr lang="en-GB" sz="1200" dirty="0" err="1"/>
              <a:t>Pré-processamento</a:t>
            </a:r>
            <a:r>
              <a:rPr lang="en-GB" sz="1200" dirty="0"/>
              <a:t> dos dados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208662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17</a:t>
            </a:fld>
            <a:endParaRPr lang="pt-PT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813DFC0-3290-B94C-8FD6-36F22D67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</a:t>
            </a:r>
            <a:r>
              <a:rPr lang="pt-PT" dirty="0"/>
              <a:t>no.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ECD2-2A0D-96BA-42EF-56F7A090B6A5}"/>
              </a:ext>
            </a:extLst>
          </p:cNvPr>
          <p:cNvSpPr txBox="1"/>
          <p:nvPr/>
        </p:nvSpPr>
        <p:spPr>
          <a:xfrm>
            <a:off x="4655419" y="5995785"/>
            <a:ext cx="28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17 – </a:t>
            </a:r>
            <a:r>
              <a:rPr lang="en-GB" sz="1200" dirty="0" err="1"/>
              <a:t>Modelo</a:t>
            </a:r>
            <a:r>
              <a:rPr lang="en-GB" sz="1200" dirty="0"/>
              <a:t> 1: </a:t>
            </a:r>
            <a:r>
              <a:rPr lang="en-GB" sz="1200" dirty="0" err="1"/>
              <a:t>árvores</a:t>
            </a:r>
            <a:r>
              <a:rPr lang="en-GB" sz="1200" dirty="0"/>
              <a:t> de </a:t>
            </a:r>
            <a:r>
              <a:rPr lang="en-GB" sz="1200" dirty="0" err="1"/>
              <a:t>decisão</a:t>
            </a:r>
            <a:endParaRPr lang="en-PT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86109-A6ED-7E00-F6ED-C4F50A38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568" y="1807833"/>
            <a:ext cx="5636865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69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18</a:t>
            </a:fld>
            <a:endParaRPr lang="pt-PT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813DFC0-3290-B94C-8FD6-36F22D67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</a:t>
            </a:r>
            <a:r>
              <a:rPr lang="pt-PT" dirty="0"/>
              <a:t>no.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ECD2-2A0D-96BA-42EF-56F7A090B6A5}"/>
              </a:ext>
            </a:extLst>
          </p:cNvPr>
          <p:cNvSpPr txBox="1"/>
          <p:nvPr/>
        </p:nvSpPr>
        <p:spPr>
          <a:xfrm>
            <a:off x="4175267" y="5995785"/>
            <a:ext cx="3841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18 – </a:t>
            </a:r>
            <a:r>
              <a:rPr lang="en-GB" sz="1200" dirty="0" err="1"/>
              <a:t>Modelo</a:t>
            </a:r>
            <a:r>
              <a:rPr lang="en-GB" sz="1200" dirty="0"/>
              <a:t> 2: </a:t>
            </a:r>
            <a:r>
              <a:rPr lang="en-GB" sz="1200" i="1" dirty="0"/>
              <a:t>random forest </a:t>
            </a:r>
            <a:r>
              <a:rPr lang="en-GB" sz="1200" dirty="0"/>
              <a:t>com </a:t>
            </a:r>
            <a:r>
              <a:rPr lang="en-GB" sz="1200" i="1" dirty="0"/>
              <a:t>feature selection</a:t>
            </a:r>
            <a:endParaRPr lang="en-PT" sz="1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59D22-8896-4C02-A16B-C790C6F3B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7"/>
          <a:stretch/>
        </p:blipFill>
        <p:spPr>
          <a:xfrm>
            <a:off x="3281856" y="1869165"/>
            <a:ext cx="5628288" cy="41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19</a:t>
            </a:fld>
            <a:endParaRPr lang="pt-PT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813DFC0-3290-B94C-8FD6-36F22D67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</a:t>
            </a:r>
            <a:r>
              <a:rPr lang="pt-PT" dirty="0"/>
              <a:t>no.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ECD2-2A0D-96BA-42EF-56F7A090B6A5}"/>
              </a:ext>
            </a:extLst>
          </p:cNvPr>
          <p:cNvSpPr txBox="1"/>
          <p:nvPr/>
        </p:nvSpPr>
        <p:spPr>
          <a:xfrm>
            <a:off x="4652643" y="5995785"/>
            <a:ext cx="2886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19 – </a:t>
            </a:r>
            <a:r>
              <a:rPr lang="en-GB" sz="1200" dirty="0" err="1"/>
              <a:t>Modelo</a:t>
            </a:r>
            <a:r>
              <a:rPr lang="en-GB" sz="1200" dirty="0"/>
              <a:t> 3: </a:t>
            </a:r>
            <a:r>
              <a:rPr lang="en-GB" sz="1200" dirty="0" err="1"/>
              <a:t>regressão</a:t>
            </a:r>
            <a:r>
              <a:rPr lang="en-GB" sz="1200" dirty="0"/>
              <a:t> </a:t>
            </a:r>
            <a:r>
              <a:rPr lang="en-GB" sz="1200" dirty="0" err="1"/>
              <a:t>logística</a:t>
            </a:r>
            <a:endParaRPr lang="en-PT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0826-3D02-086A-F45E-B65C5BB4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24" y="1855928"/>
            <a:ext cx="6161552" cy="42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5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 err="1"/>
              <a:t>Dataset</a:t>
            </a:r>
            <a:r>
              <a:rPr lang="pt-PT" i="1" dirty="0"/>
              <a:t> </a:t>
            </a:r>
            <a:r>
              <a:rPr lang="pt-PT" i="1" dirty="0" err="1"/>
              <a:t>music</a:t>
            </a:r>
            <a:r>
              <a:rPr lang="pt-PT" i="1" dirty="0"/>
              <a:t> </a:t>
            </a:r>
            <a:r>
              <a:rPr lang="pt-PT" i="1" dirty="0" err="1"/>
              <a:t>genre</a:t>
            </a:r>
            <a:endParaRPr lang="pt-PT" i="1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2</a:t>
            </a:fld>
            <a:endParaRPr lang="pt-PT"/>
          </a:p>
        </p:txBody>
      </p:sp>
      <p:pic>
        <p:nvPicPr>
          <p:cNvPr id="9" name="Content Placeholder 8" descr="Excerto do dataset music_genre&#10;">
            <a:extLst>
              <a:ext uri="{FF2B5EF4-FFF2-40B4-BE49-F238E27FC236}">
                <a16:creationId xmlns:a16="http://schemas.microsoft.com/office/drawing/2014/main" id="{BFD65518-8EF8-EFCF-88A9-5199EED7A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5869" y="2836323"/>
            <a:ext cx="9720262" cy="204530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BC9F13-E08A-E330-2165-84704F5B0BFC}"/>
              </a:ext>
            </a:extLst>
          </p:cNvPr>
          <p:cNvSpPr txBox="1"/>
          <p:nvPr/>
        </p:nvSpPr>
        <p:spPr>
          <a:xfrm>
            <a:off x="4729089" y="4881628"/>
            <a:ext cx="2733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1 - Excerto do </a:t>
            </a:r>
            <a:r>
              <a:rPr lang="en-PT" sz="1200" i="1" dirty="0"/>
              <a:t>dataset music_genre</a:t>
            </a:r>
          </a:p>
        </p:txBody>
      </p:sp>
    </p:spTree>
    <p:extLst>
      <p:ext uri="{BB962C8B-B14F-4D97-AF65-F5344CB8AC3E}">
        <p14:creationId xmlns:p14="http://schemas.microsoft.com/office/powerpoint/2010/main" val="3283411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20</a:t>
            </a:fld>
            <a:endParaRPr lang="pt-PT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813DFC0-3290-B94C-8FD6-36F22D67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</a:t>
            </a:r>
            <a:r>
              <a:rPr lang="pt-PT" dirty="0"/>
              <a:t>no.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ECD2-2A0D-96BA-42EF-56F7A090B6A5}"/>
              </a:ext>
            </a:extLst>
          </p:cNvPr>
          <p:cNvSpPr txBox="1"/>
          <p:nvPr/>
        </p:nvSpPr>
        <p:spPr>
          <a:xfrm>
            <a:off x="4982771" y="5995785"/>
            <a:ext cx="222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20 – </a:t>
            </a:r>
            <a:r>
              <a:rPr lang="en-GB" sz="1200" dirty="0" err="1"/>
              <a:t>Modelo</a:t>
            </a:r>
            <a:r>
              <a:rPr lang="en-GB" sz="1200" dirty="0"/>
              <a:t> 4: </a:t>
            </a:r>
            <a:r>
              <a:rPr lang="en-GB" sz="1200" i="1" dirty="0"/>
              <a:t>clustering</a:t>
            </a:r>
            <a:endParaRPr lang="en-PT" sz="1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20C93-841F-8DDA-D039-92DA5D6F5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01" y="1905742"/>
            <a:ext cx="6648599" cy="40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1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dos modelos de ML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21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F646D-C92F-2A6C-7A89-0C8E1783B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93" y="2785403"/>
            <a:ext cx="7145422" cy="1687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27CEE7-8D79-05C1-686C-10F7A9A6FCC5}"/>
              </a:ext>
            </a:extLst>
          </p:cNvPr>
          <p:cNvSpPr txBox="1"/>
          <p:nvPr/>
        </p:nvSpPr>
        <p:spPr>
          <a:xfrm>
            <a:off x="4132694" y="4472939"/>
            <a:ext cx="392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21 – </a:t>
            </a:r>
            <a:r>
              <a:rPr lang="en-GB" sz="1200" dirty="0" err="1"/>
              <a:t>Precisão</a:t>
            </a:r>
            <a:r>
              <a:rPr lang="en-GB" sz="1200" dirty="0"/>
              <a:t> (%) dos </a:t>
            </a:r>
            <a:r>
              <a:rPr lang="en-GB" sz="1200" dirty="0" err="1"/>
              <a:t>modelos</a:t>
            </a:r>
            <a:r>
              <a:rPr lang="en-GB" sz="1200" dirty="0"/>
              <a:t> de ML </a:t>
            </a:r>
            <a:r>
              <a:rPr lang="en-GB" sz="1200" dirty="0" err="1"/>
              <a:t>desenvolvidos</a:t>
            </a:r>
            <a:r>
              <a:rPr lang="en-GB" sz="1200" dirty="0"/>
              <a:t>.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3033871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E47667-8CE3-466C-B745-9411E1CE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F44D33-97EB-4277-B538-B458E3FD1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258" y="620720"/>
            <a:ext cx="7315732" cy="55931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B75B78-DD5E-A549-9297-E712844A3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2359" y="3232085"/>
            <a:ext cx="6420707" cy="1656784"/>
          </a:xfrm>
        </p:spPr>
        <p:txBody>
          <a:bodyPr anchor="b">
            <a:noAutofit/>
          </a:bodyPr>
          <a:lstStyle/>
          <a:p>
            <a:pPr algn="l"/>
            <a:r>
              <a:rPr lang="pt-PT" sz="4800" b="1" i="1" cap="none" spc="0" dirty="0"/>
              <a:t>APRENDIZAGEM E DECISÃO INTELIGENTES</a:t>
            </a:r>
            <a:endParaRPr lang="pt-PT" sz="4800" b="1" cap="none" spc="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534F52-E710-4998-921B-6147812C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946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0A23D-BBDB-4BEA-8515-A7D0DF9B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6334" y="620720"/>
            <a:ext cx="3425490" cy="55931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2374B9-BEDC-AF4D-ABBA-F8649BC6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839" y="1009483"/>
            <a:ext cx="1866900" cy="9271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A9CA528-FB77-904F-96F6-68F5465A5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866" y="4702168"/>
            <a:ext cx="2720423" cy="1429910"/>
          </a:xfrm>
        </p:spPr>
        <p:txBody>
          <a:bodyPr anchor="t">
            <a:normAutofit/>
          </a:bodyPr>
          <a:lstStyle/>
          <a:p>
            <a:r>
              <a:rPr lang="pt-PT" sz="1700" b="1" u="sng" dirty="0">
                <a:solidFill>
                  <a:schemeClr val="bg1"/>
                </a:solidFill>
              </a:rPr>
              <a:t>Grupo 12</a:t>
            </a:r>
          </a:p>
          <a:p>
            <a:r>
              <a:rPr lang="pt-PT" sz="1500" dirty="0">
                <a:solidFill>
                  <a:schemeClr val="bg1"/>
                </a:solidFill>
              </a:rPr>
              <a:t>Ana Filipa Murta (A93284)</a:t>
            </a:r>
          </a:p>
          <a:p>
            <a:r>
              <a:rPr lang="pt-PT" sz="1500" dirty="0">
                <a:solidFill>
                  <a:schemeClr val="bg1"/>
                </a:solidFill>
              </a:rPr>
              <a:t>Ana Paula Henriques (A93268)</a:t>
            </a:r>
          </a:p>
          <a:p>
            <a:r>
              <a:rPr lang="pt-PT" sz="1500" dirty="0">
                <a:solidFill>
                  <a:schemeClr val="bg1"/>
                </a:solidFill>
              </a:rPr>
              <a:t>Rui Pedro Coelho (A58898)</a:t>
            </a:r>
          </a:p>
          <a:p>
            <a:r>
              <a:rPr lang="pt-PT" sz="1500" dirty="0">
                <a:solidFill>
                  <a:schemeClr val="bg1"/>
                </a:solidFill>
              </a:rPr>
              <a:t>Tiago Carneiro (A93207)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E53DC434-15EC-D744-90AE-33702D6113CE}"/>
              </a:ext>
            </a:extLst>
          </p:cNvPr>
          <p:cNvSpPr txBox="1">
            <a:spLocks/>
          </p:cNvSpPr>
          <p:nvPr/>
        </p:nvSpPr>
        <p:spPr>
          <a:xfrm>
            <a:off x="7795601" y="2246943"/>
            <a:ext cx="4086952" cy="1283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F8931D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Licenciatura em Engenharia Informática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F8931D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maio, 2022</a:t>
            </a:r>
          </a:p>
        </p:txBody>
      </p:sp>
    </p:spTree>
    <p:extLst>
      <p:ext uri="{BB962C8B-B14F-4D97-AF65-F5344CB8AC3E}">
        <p14:creationId xmlns:p14="http://schemas.microsoft.com/office/powerpoint/2010/main" val="2895099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28607-93AA-4F91-595F-50AE040D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70" y="464234"/>
            <a:ext cx="5831111" cy="56228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 err="1"/>
              <a:t>Music</a:t>
            </a:r>
            <a:r>
              <a:rPr lang="pt-PT" i="1" dirty="0"/>
              <a:t> </a:t>
            </a:r>
            <a:r>
              <a:rPr lang="pt-PT" i="1" dirty="0" err="1"/>
              <a:t>genre</a:t>
            </a:r>
            <a:r>
              <a:rPr lang="pt-PT" dirty="0"/>
              <a:t>: </a:t>
            </a:r>
            <a:r>
              <a:rPr lang="pt-PT" i="1" dirty="0" err="1"/>
              <a:t>workflow</a:t>
            </a:r>
            <a:endParaRPr lang="pt-PT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9A6D7-E690-266E-62CD-6FFE5CCC658E}"/>
              </a:ext>
            </a:extLst>
          </p:cNvPr>
          <p:cNvSpPr txBox="1"/>
          <p:nvPr/>
        </p:nvSpPr>
        <p:spPr>
          <a:xfrm>
            <a:off x="8119403" y="6011260"/>
            <a:ext cx="191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2 – KNIME workflow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5704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AnÁlise</a:t>
            </a:r>
            <a:r>
              <a:rPr lang="pt-PT" dirty="0"/>
              <a:t> preliminar dos dados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4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AAC3CB-C935-BCD7-68B0-0DAD9498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794" y="1823974"/>
            <a:ext cx="6576411" cy="4265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D6995-1673-6EFD-8642-AC9F1C5E1686}"/>
              </a:ext>
            </a:extLst>
          </p:cNvPr>
          <p:cNvSpPr txBox="1"/>
          <p:nvPr/>
        </p:nvSpPr>
        <p:spPr>
          <a:xfrm>
            <a:off x="4928733" y="5828252"/>
            <a:ext cx="2738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2 – Análise preliminar dos dados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390946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Pré-processamento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5</a:t>
            </a:fld>
            <a:endParaRPr lang="pt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47BBE-4047-53AF-A840-8A76D40A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65" y="2372048"/>
            <a:ext cx="9200271" cy="2798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C7D1B-5806-7991-30B0-FEBDB09BFD71}"/>
              </a:ext>
            </a:extLst>
          </p:cNvPr>
          <p:cNvSpPr txBox="1"/>
          <p:nvPr/>
        </p:nvSpPr>
        <p:spPr>
          <a:xfrm>
            <a:off x="4706229" y="5170464"/>
            <a:ext cx="2779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4 – Pré-processamento dos dados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1678071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1 &amp; 2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6</a:t>
            </a:fld>
            <a:endParaRPr lang="pt-P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10F95-5305-145C-F4F8-45D45FBD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99" y="2518117"/>
            <a:ext cx="4618815" cy="3181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93373" y="5699695"/>
            <a:ext cx="5133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5 – Modelo 1: árvore de decisão SEM tratamento adicional dos dados </a:t>
            </a:r>
            <a:endParaRPr lang="en-PT" sz="1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D618E8-F462-42AA-2B6D-B4DBCF2C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64" y="2518117"/>
            <a:ext cx="5573654" cy="31815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0B2746-B63D-AAE5-F632-0FD5F60A1386}"/>
              </a:ext>
            </a:extLst>
          </p:cNvPr>
          <p:cNvSpPr txBox="1"/>
          <p:nvPr/>
        </p:nvSpPr>
        <p:spPr>
          <a:xfrm>
            <a:off x="6565162" y="5685729"/>
            <a:ext cx="5133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6 – Modelo 1: árvore de decisão COM tratamento adicional dos dados </a:t>
            </a:r>
            <a:endParaRPr lang="en-PT" sz="1200" i="1" dirty="0"/>
          </a:p>
        </p:txBody>
      </p:sp>
    </p:spTree>
    <p:extLst>
      <p:ext uri="{BB962C8B-B14F-4D97-AF65-F5344CB8AC3E}">
        <p14:creationId xmlns:p14="http://schemas.microsoft.com/office/powerpoint/2010/main" val="174595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3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7</a:t>
            </a:fld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703387" y="5924453"/>
            <a:ext cx="278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7 – Modelo 3: regressão Logística</a:t>
            </a:r>
            <a:endParaRPr lang="en-PT" sz="1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BAC29-F602-1102-A557-F4694CF1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283" y="2005531"/>
            <a:ext cx="7779434" cy="390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61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4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8</a:t>
            </a:fld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703387" y="5924453"/>
            <a:ext cx="278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8 – Modelo 4: </a:t>
            </a:r>
            <a:r>
              <a:rPr lang="en-PT" sz="1200" i="1" dirty="0"/>
              <a:t>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3FA63-A40F-17F8-63C4-4C440F3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086" y="1941108"/>
            <a:ext cx="7107828" cy="398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0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B2209-E0A1-4545-9CD5-A2DD2030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i="1" dirty="0"/>
              <a:t>  </a:t>
            </a:r>
            <a:r>
              <a:rPr lang="pt-PT" dirty="0"/>
              <a:t>no. 5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01AD02-F2B4-FA40-8B52-FAE45D9E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CA94-B94C-4642-B379-422F48EE9D38}" type="slidenum">
              <a:rPr lang="pt-PT" smtClean="0"/>
              <a:t>9</a:t>
            </a:fld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DD5C-6230-AE69-996F-4BC1AF036A7E}"/>
              </a:ext>
            </a:extLst>
          </p:cNvPr>
          <p:cNvSpPr txBox="1"/>
          <p:nvPr/>
        </p:nvSpPr>
        <p:spPr>
          <a:xfrm>
            <a:off x="4403232" y="5995785"/>
            <a:ext cx="338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Figura 9 – Modelo 5: redes neuronais artificiais</a:t>
            </a:r>
            <a:endParaRPr lang="en-PT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014C2-8FC9-E7ED-8ED0-395B03FA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31" y="2084832"/>
            <a:ext cx="8201465" cy="392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073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{02797291-635F-7D4F-890F-1E1C0FACC3AB}tf10001061</Template>
  <TotalTime>874</TotalTime>
  <Words>405</Words>
  <Application>Microsoft Macintosh PowerPoint</Application>
  <PresentationFormat>Ecrã Panorâmico</PresentationFormat>
  <Paragraphs>98</Paragraphs>
  <Slides>22</Slides>
  <Notes>22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8" baseType="lpstr">
      <vt:lpstr>Arial</vt:lpstr>
      <vt:lpstr>Calibri</vt:lpstr>
      <vt:lpstr>Tw Cen MT</vt:lpstr>
      <vt:lpstr>Tw Cen MT Condensed</vt:lpstr>
      <vt:lpstr>Wingdings 3</vt:lpstr>
      <vt:lpstr>Integral</vt:lpstr>
      <vt:lpstr>APRENDIZAGEM E DECISÃO INTELIGENTES</vt:lpstr>
      <vt:lpstr>Dataset music genre</vt:lpstr>
      <vt:lpstr>Music genre: workflow</vt:lpstr>
      <vt:lpstr>AnÁlise preliminar dos dados</vt:lpstr>
      <vt:lpstr>Pré-processamento</vt:lpstr>
      <vt:lpstr>Modelos de machine learning  no. 1 &amp; 2</vt:lpstr>
      <vt:lpstr>Modelo de machine learning  no. 3</vt:lpstr>
      <vt:lpstr>Modelo de machine learning  no. 4</vt:lpstr>
      <vt:lpstr>Modelo de machine learning  no. 5</vt:lpstr>
      <vt:lpstr>Modelo de machine learning  no. 6</vt:lpstr>
      <vt:lpstr>Modelo de machine learning  no. 7</vt:lpstr>
      <vt:lpstr>Análise dos modelos de ml</vt:lpstr>
      <vt:lpstr>Dataset salary classification</vt:lpstr>
      <vt:lpstr>Salary classification: workflow</vt:lpstr>
      <vt:lpstr>Análise preliminar dos dados</vt:lpstr>
      <vt:lpstr>Pré-processamento</vt:lpstr>
      <vt:lpstr>Modelo de machine learning no. 1</vt:lpstr>
      <vt:lpstr>Modelo de machine learning no. 2</vt:lpstr>
      <vt:lpstr>Modelo de machine learning no. 3</vt:lpstr>
      <vt:lpstr>Modelo de machine learning no. 4</vt:lpstr>
      <vt:lpstr>Análise dos modelos de ML</vt:lpstr>
      <vt:lpstr>APRENDIZAGEM E DECISÃO INTELIGENTES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FRIENDCESINHA – FRANCESINHA EM BRAGA </dc:title>
  <dc:creator>Rui Pedro Gomes Coelho</dc:creator>
  <cp:lastModifiedBy>Rui Pedro Gomes Coelho</cp:lastModifiedBy>
  <cp:revision>18</cp:revision>
  <dcterms:created xsi:type="dcterms:W3CDTF">2021-11-29T19:39:42Z</dcterms:created>
  <dcterms:modified xsi:type="dcterms:W3CDTF">2022-05-10T13:30:02Z</dcterms:modified>
</cp:coreProperties>
</file>